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0" r:id="rId6"/>
    <p:sldId id="263" r:id="rId7"/>
    <p:sldId id="261" r:id="rId8"/>
    <p:sldId id="266" r:id="rId9"/>
    <p:sldId id="268" r:id="rId10"/>
    <p:sldId id="267" r:id="rId11"/>
    <p:sldId id="271" r:id="rId12"/>
    <p:sldId id="272"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7" d="100"/>
          <a:sy n="117" d="100"/>
        </p:scale>
        <p:origin x="12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AB4BCE7-EC89-488E-A8D6-D8674DEC70CA}" type="datetimeFigureOut">
              <a:rPr lang="en-GB" smtClean="0"/>
              <a:t>24/07/2018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E69C3C-91B3-4854-B676-CC76B60414FF}" type="slidenum">
              <a:rPr lang="en-GB" smtClean="0"/>
              <a:t>‹#›</a:t>
            </a:fld>
            <a:endParaRPr lang="en-GB"/>
          </a:p>
        </p:txBody>
      </p:sp>
    </p:spTree>
    <p:extLst>
      <p:ext uri="{BB962C8B-B14F-4D97-AF65-F5344CB8AC3E}">
        <p14:creationId xmlns:p14="http://schemas.microsoft.com/office/powerpoint/2010/main" val="978328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B4BCE7-EC89-488E-A8D6-D8674DEC70CA}" type="datetimeFigureOut">
              <a:rPr lang="en-GB" smtClean="0"/>
              <a:t>24/07/2018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E69C3C-91B3-4854-B676-CC76B60414FF}" type="slidenum">
              <a:rPr lang="en-GB" smtClean="0"/>
              <a:t>‹#›</a:t>
            </a:fld>
            <a:endParaRPr lang="en-GB"/>
          </a:p>
        </p:txBody>
      </p:sp>
    </p:spTree>
    <p:extLst>
      <p:ext uri="{BB962C8B-B14F-4D97-AF65-F5344CB8AC3E}">
        <p14:creationId xmlns:p14="http://schemas.microsoft.com/office/powerpoint/2010/main" val="635387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B4BCE7-EC89-488E-A8D6-D8674DEC70CA}" type="datetimeFigureOut">
              <a:rPr lang="en-GB" smtClean="0"/>
              <a:t>24/07/2018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E69C3C-91B3-4854-B676-CC76B60414FF}" type="slidenum">
              <a:rPr lang="en-GB" smtClean="0"/>
              <a:t>‹#›</a:t>
            </a:fld>
            <a:endParaRPr lang="en-GB"/>
          </a:p>
        </p:txBody>
      </p:sp>
    </p:spTree>
    <p:extLst>
      <p:ext uri="{BB962C8B-B14F-4D97-AF65-F5344CB8AC3E}">
        <p14:creationId xmlns:p14="http://schemas.microsoft.com/office/powerpoint/2010/main" val="3864190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B4BCE7-EC89-488E-A8D6-D8674DEC70CA}" type="datetimeFigureOut">
              <a:rPr lang="en-GB" smtClean="0"/>
              <a:t>24/07/2018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E69C3C-91B3-4854-B676-CC76B60414FF}" type="slidenum">
              <a:rPr lang="en-GB" smtClean="0"/>
              <a:t>‹#›</a:t>
            </a:fld>
            <a:endParaRPr lang="en-GB"/>
          </a:p>
        </p:txBody>
      </p:sp>
    </p:spTree>
    <p:extLst>
      <p:ext uri="{BB962C8B-B14F-4D97-AF65-F5344CB8AC3E}">
        <p14:creationId xmlns:p14="http://schemas.microsoft.com/office/powerpoint/2010/main" val="4043351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B4BCE7-EC89-488E-A8D6-D8674DEC70CA}" type="datetimeFigureOut">
              <a:rPr lang="en-GB" smtClean="0"/>
              <a:t>24/07/2018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E69C3C-91B3-4854-B676-CC76B60414FF}" type="slidenum">
              <a:rPr lang="en-GB" smtClean="0"/>
              <a:t>‹#›</a:t>
            </a:fld>
            <a:endParaRPr lang="en-GB"/>
          </a:p>
        </p:txBody>
      </p:sp>
    </p:spTree>
    <p:extLst>
      <p:ext uri="{BB962C8B-B14F-4D97-AF65-F5344CB8AC3E}">
        <p14:creationId xmlns:p14="http://schemas.microsoft.com/office/powerpoint/2010/main" val="534134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AB4BCE7-EC89-488E-A8D6-D8674DEC70CA}" type="datetimeFigureOut">
              <a:rPr lang="en-GB" smtClean="0"/>
              <a:t>24/07/2018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E69C3C-91B3-4854-B676-CC76B60414FF}" type="slidenum">
              <a:rPr lang="en-GB" smtClean="0"/>
              <a:t>‹#›</a:t>
            </a:fld>
            <a:endParaRPr lang="en-GB"/>
          </a:p>
        </p:txBody>
      </p:sp>
    </p:spTree>
    <p:extLst>
      <p:ext uri="{BB962C8B-B14F-4D97-AF65-F5344CB8AC3E}">
        <p14:creationId xmlns:p14="http://schemas.microsoft.com/office/powerpoint/2010/main" val="364791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AB4BCE7-EC89-488E-A8D6-D8674DEC70CA}" type="datetimeFigureOut">
              <a:rPr lang="en-GB" smtClean="0"/>
              <a:t>24/07/2018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FE69C3C-91B3-4854-B676-CC76B60414FF}" type="slidenum">
              <a:rPr lang="en-GB" smtClean="0"/>
              <a:t>‹#›</a:t>
            </a:fld>
            <a:endParaRPr lang="en-GB"/>
          </a:p>
        </p:txBody>
      </p:sp>
    </p:spTree>
    <p:extLst>
      <p:ext uri="{BB962C8B-B14F-4D97-AF65-F5344CB8AC3E}">
        <p14:creationId xmlns:p14="http://schemas.microsoft.com/office/powerpoint/2010/main" val="811321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AB4BCE7-EC89-488E-A8D6-D8674DEC70CA}" type="datetimeFigureOut">
              <a:rPr lang="en-GB" smtClean="0"/>
              <a:t>24/07/2018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FE69C3C-91B3-4854-B676-CC76B60414FF}" type="slidenum">
              <a:rPr lang="en-GB" smtClean="0"/>
              <a:t>‹#›</a:t>
            </a:fld>
            <a:endParaRPr lang="en-GB"/>
          </a:p>
        </p:txBody>
      </p:sp>
    </p:spTree>
    <p:extLst>
      <p:ext uri="{BB962C8B-B14F-4D97-AF65-F5344CB8AC3E}">
        <p14:creationId xmlns:p14="http://schemas.microsoft.com/office/powerpoint/2010/main" val="950354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B4BCE7-EC89-488E-A8D6-D8674DEC70CA}" type="datetimeFigureOut">
              <a:rPr lang="en-GB" smtClean="0"/>
              <a:t>24/07/2018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FE69C3C-91B3-4854-B676-CC76B60414FF}" type="slidenum">
              <a:rPr lang="en-GB" smtClean="0"/>
              <a:t>‹#›</a:t>
            </a:fld>
            <a:endParaRPr lang="en-GB"/>
          </a:p>
        </p:txBody>
      </p:sp>
    </p:spTree>
    <p:extLst>
      <p:ext uri="{BB962C8B-B14F-4D97-AF65-F5344CB8AC3E}">
        <p14:creationId xmlns:p14="http://schemas.microsoft.com/office/powerpoint/2010/main" val="1616025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B4BCE7-EC89-488E-A8D6-D8674DEC70CA}" type="datetimeFigureOut">
              <a:rPr lang="en-GB" smtClean="0"/>
              <a:t>24/07/2018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E69C3C-91B3-4854-B676-CC76B60414FF}" type="slidenum">
              <a:rPr lang="en-GB" smtClean="0"/>
              <a:t>‹#›</a:t>
            </a:fld>
            <a:endParaRPr lang="en-GB"/>
          </a:p>
        </p:txBody>
      </p:sp>
    </p:spTree>
    <p:extLst>
      <p:ext uri="{BB962C8B-B14F-4D97-AF65-F5344CB8AC3E}">
        <p14:creationId xmlns:p14="http://schemas.microsoft.com/office/powerpoint/2010/main" val="3005210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B4BCE7-EC89-488E-A8D6-D8674DEC70CA}" type="datetimeFigureOut">
              <a:rPr lang="en-GB" smtClean="0"/>
              <a:t>24/07/2018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E69C3C-91B3-4854-B676-CC76B60414FF}" type="slidenum">
              <a:rPr lang="en-GB" smtClean="0"/>
              <a:t>‹#›</a:t>
            </a:fld>
            <a:endParaRPr lang="en-GB"/>
          </a:p>
        </p:txBody>
      </p:sp>
    </p:spTree>
    <p:extLst>
      <p:ext uri="{BB962C8B-B14F-4D97-AF65-F5344CB8AC3E}">
        <p14:creationId xmlns:p14="http://schemas.microsoft.com/office/powerpoint/2010/main" val="3405868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B4BCE7-EC89-488E-A8D6-D8674DEC70CA}" type="datetimeFigureOut">
              <a:rPr lang="en-GB" smtClean="0"/>
              <a:t>24/07/2018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E69C3C-91B3-4854-B676-CC76B60414FF}" type="slidenum">
              <a:rPr lang="en-GB" smtClean="0"/>
              <a:t>‹#›</a:t>
            </a:fld>
            <a:endParaRPr lang="en-GB"/>
          </a:p>
        </p:txBody>
      </p:sp>
    </p:spTree>
    <p:extLst>
      <p:ext uri="{BB962C8B-B14F-4D97-AF65-F5344CB8AC3E}">
        <p14:creationId xmlns:p14="http://schemas.microsoft.com/office/powerpoint/2010/main" val="3426344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b="1" dirty="0">
                <a:effectLst>
                  <a:outerShdw blurRad="38100" dist="38100" dir="2700000" algn="tl">
                    <a:srgbClr val="000000">
                      <a:alpha val="43137"/>
                    </a:srgbClr>
                  </a:outerShdw>
                </a:effectLst>
              </a:rPr>
              <a:t>G</a:t>
            </a:r>
            <a:r>
              <a:rPr lang="en-ZA" b="1" dirty="0" smtClean="0">
                <a:effectLst>
                  <a:outerShdw blurRad="38100" dist="38100" dir="2700000" algn="tl">
                    <a:srgbClr val="000000">
                      <a:alpha val="43137"/>
                    </a:srgbClr>
                  </a:outerShdw>
                </a:effectLst>
              </a:rPr>
              <a:t>endered </a:t>
            </a:r>
            <a:r>
              <a:rPr lang="en-ZA" b="1" dirty="0">
                <a:effectLst>
                  <a:outerShdw blurRad="38100" dist="38100" dir="2700000" algn="tl">
                    <a:srgbClr val="000000">
                      <a:alpha val="43137"/>
                    </a:srgbClr>
                  </a:outerShdw>
                </a:effectLst>
              </a:rPr>
              <a:t>livelihoods, mobility and health care engagement</a:t>
            </a:r>
            <a:endParaRPr lang="en-GB"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fontScale="85000" lnSpcReduction="20000"/>
          </a:bodyPr>
          <a:lstStyle/>
          <a:p>
            <a:r>
              <a:rPr lang="en-GB" b="1" i="1" dirty="0" smtClean="0">
                <a:effectLst>
                  <a:outerShdw blurRad="38100" dist="38100" dir="2700000" algn="tl">
                    <a:srgbClr val="000000">
                      <a:alpha val="43137"/>
                    </a:srgbClr>
                  </a:outerShdw>
                </a:effectLst>
              </a:rPr>
              <a:t>Presented at the 4</a:t>
            </a:r>
            <a:r>
              <a:rPr lang="en-GB" b="1" i="1" baseline="30000" dirty="0" smtClean="0">
                <a:effectLst>
                  <a:outerShdw blurRad="38100" dist="38100" dir="2700000" algn="tl">
                    <a:srgbClr val="000000">
                      <a:alpha val="43137"/>
                    </a:srgbClr>
                  </a:outerShdw>
                </a:effectLst>
              </a:rPr>
              <a:t>th</a:t>
            </a:r>
            <a:r>
              <a:rPr lang="en-GB" b="1" i="1" dirty="0" smtClean="0">
                <a:effectLst>
                  <a:outerShdw blurRad="38100" dist="38100" dir="2700000" algn="tl">
                    <a:srgbClr val="000000">
                      <a:alpha val="43137"/>
                    </a:srgbClr>
                  </a:outerShdw>
                </a:effectLst>
              </a:rPr>
              <a:t> ASSHH Conference </a:t>
            </a:r>
          </a:p>
          <a:p>
            <a:r>
              <a:rPr lang="en-GB" dirty="0" smtClean="0"/>
              <a:t>By Dr. Fortunate Shabalala (MPH, PhD)</a:t>
            </a:r>
          </a:p>
          <a:p>
            <a:r>
              <a:rPr lang="en-GB" dirty="0" smtClean="0"/>
              <a:t>University of ESwatini </a:t>
            </a:r>
          </a:p>
          <a:p>
            <a:r>
              <a:rPr lang="en-GB" dirty="0" smtClean="0"/>
              <a:t>24.07.2018</a:t>
            </a:r>
            <a:endParaRPr lang="en-GB" dirty="0"/>
          </a:p>
        </p:txBody>
      </p:sp>
    </p:spTree>
    <p:extLst>
      <p:ext uri="{BB962C8B-B14F-4D97-AF65-F5344CB8AC3E}">
        <p14:creationId xmlns:p14="http://schemas.microsoft.com/office/powerpoint/2010/main" val="773133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Livelihoods , mobility and engagement with health care services</a:t>
            </a:r>
          </a:p>
        </p:txBody>
      </p:sp>
      <p:sp>
        <p:nvSpPr>
          <p:cNvPr id="3" name="Content Placeholder 2"/>
          <p:cNvSpPr>
            <a:spLocks noGrp="1"/>
          </p:cNvSpPr>
          <p:nvPr>
            <p:ph idx="1"/>
          </p:nvPr>
        </p:nvSpPr>
        <p:spPr>
          <a:xfrm>
            <a:off x="251520" y="1600200"/>
            <a:ext cx="8640960" cy="4525963"/>
          </a:xfrm>
        </p:spPr>
        <p:txBody>
          <a:bodyPr>
            <a:normAutofit fontScale="92500"/>
          </a:bodyPr>
          <a:lstStyle/>
          <a:p>
            <a:r>
              <a:rPr lang="en-GB" dirty="0" smtClean="0"/>
              <a:t>The need to make better returns led to participants travelling far from their usual place of aboard often for longer periods to areas where there are no ART services, resulting in disengagement from HIV care</a:t>
            </a:r>
          </a:p>
          <a:p>
            <a:endParaRPr lang="en-GB" dirty="0" smtClean="0"/>
          </a:p>
          <a:p>
            <a:pPr marL="0" indent="0">
              <a:buNone/>
            </a:pPr>
            <a:r>
              <a:rPr lang="en-ZA" i="1" dirty="0"/>
              <a:t>I lost my ART identification number, and where I went </a:t>
            </a:r>
            <a:r>
              <a:rPr lang="en-ZA" i="1" dirty="0" smtClean="0"/>
              <a:t>there are </a:t>
            </a:r>
            <a:r>
              <a:rPr lang="en-ZA" i="1" dirty="0"/>
              <a:t>no ART services, and I fear going to a public health </a:t>
            </a:r>
            <a:r>
              <a:rPr lang="en-ZA" i="1" dirty="0" smtClean="0"/>
              <a:t>ART centre </a:t>
            </a:r>
            <a:r>
              <a:rPr lang="en-ZA" i="1" dirty="0"/>
              <a:t>because they would tell me off for treatment </a:t>
            </a:r>
            <a:r>
              <a:rPr lang="en-ZA" i="1" dirty="0" smtClean="0"/>
              <a:t>disruption</a:t>
            </a:r>
            <a:r>
              <a:rPr lang="en-ZA" dirty="0" smtClean="0"/>
              <a:t> (Bond et al, 2018).</a:t>
            </a:r>
            <a:endParaRPr lang="en-GB" dirty="0" smtClean="0"/>
          </a:p>
          <a:p>
            <a:endParaRPr lang="en-GB" dirty="0"/>
          </a:p>
        </p:txBody>
      </p:sp>
    </p:spTree>
    <p:extLst>
      <p:ext uri="{BB962C8B-B14F-4D97-AF65-F5344CB8AC3E}">
        <p14:creationId xmlns:p14="http://schemas.microsoft.com/office/powerpoint/2010/main" val="3643357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GB" dirty="0" smtClean="0"/>
              <a:t>Key points</a:t>
            </a:r>
            <a:endParaRPr lang="en-GB" dirty="0"/>
          </a:p>
        </p:txBody>
      </p:sp>
      <p:sp>
        <p:nvSpPr>
          <p:cNvPr id="3" name="Content Placeholder 2"/>
          <p:cNvSpPr>
            <a:spLocks noGrp="1"/>
          </p:cNvSpPr>
          <p:nvPr>
            <p:ph idx="1"/>
          </p:nvPr>
        </p:nvSpPr>
        <p:spPr>
          <a:xfrm>
            <a:off x="179512" y="1268760"/>
            <a:ext cx="8507288" cy="5256584"/>
          </a:xfrm>
        </p:spPr>
        <p:txBody>
          <a:bodyPr>
            <a:noAutofit/>
          </a:bodyPr>
          <a:lstStyle/>
          <a:p>
            <a:r>
              <a:rPr lang="en-US" sz="2800" dirty="0"/>
              <a:t>The livelihood </a:t>
            </a:r>
            <a:r>
              <a:rPr lang="en-ZA" sz="2800" dirty="0"/>
              <a:t>activities and tasks participants engage in differ according to  </a:t>
            </a:r>
            <a:r>
              <a:rPr lang="en-ZA" sz="2800" dirty="0" smtClean="0"/>
              <a:t>roles and expectations, </a:t>
            </a:r>
            <a:r>
              <a:rPr lang="en-ZA" sz="2800" dirty="0"/>
              <a:t>which themselves are shaped by social, economic and political </a:t>
            </a:r>
            <a:r>
              <a:rPr lang="en-ZA" sz="2800" dirty="0" smtClean="0"/>
              <a:t>context</a:t>
            </a:r>
          </a:p>
          <a:p>
            <a:r>
              <a:rPr lang="en-GB" sz="2800" dirty="0" smtClean="0"/>
              <a:t>While </a:t>
            </a:r>
            <a:r>
              <a:rPr lang="en-GB" sz="2800" dirty="0"/>
              <a:t>the circumstances leading to eventual  disengagement with health services are complex and varied, gender and livelihoods are common factors</a:t>
            </a:r>
          </a:p>
          <a:p>
            <a:r>
              <a:rPr lang="en-ZA" sz="2800" dirty="0" smtClean="0"/>
              <a:t>Participants </a:t>
            </a:r>
            <a:r>
              <a:rPr lang="en-ZA" sz="2800" dirty="0" smtClean="0"/>
              <a:t>prioritized </a:t>
            </a:r>
            <a:r>
              <a:rPr lang="en-ZA" sz="2800" dirty="0"/>
              <a:t>providing for their households and their dependents over their own health by taking decisions to delay, miss or stop taking </a:t>
            </a:r>
            <a:r>
              <a:rPr lang="en-ZA" sz="2800" dirty="0" smtClean="0"/>
              <a:t>treatment</a:t>
            </a:r>
          </a:p>
          <a:p>
            <a:pPr marL="0" indent="0">
              <a:buNone/>
            </a:pPr>
            <a:endParaRPr lang="en-ZA" dirty="0" smtClean="0"/>
          </a:p>
          <a:p>
            <a:pPr marL="0" indent="0">
              <a:buNone/>
            </a:pPr>
            <a:endParaRPr lang="en-ZA" dirty="0"/>
          </a:p>
          <a:p>
            <a:endParaRPr lang="en-ZA" sz="2800" dirty="0"/>
          </a:p>
          <a:p>
            <a:pPr marL="0" indent="0">
              <a:buNone/>
            </a:pPr>
            <a:endParaRPr lang="en-ZA" sz="2000" dirty="0" smtClean="0"/>
          </a:p>
          <a:p>
            <a:pPr marL="0" indent="0">
              <a:buNone/>
            </a:pPr>
            <a:endParaRPr lang="en-ZA" sz="2400" dirty="0" smtClean="0"/>
          </a:p>
          <a:p>
            <a:pPr marL="0" indent="0">
              <a:buNone/>
            </a:pPr>
            <a:endParaRPr lang="en-ZA" sz="2400" dirty="0" smtClean="0"/>
          </a:p>
        </p:txBody>
      </p:sp>
    </p:spTree>
    <p:extLst>
      <p:ext uri="{BB962C8B-B14F-4D97-AF65-F5344CB8AC3E}">
        <p14:creationId xmlns:p14="http://schemas.microsoft.com/office/powerpoint/2010/main" val="1897142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68760"/>
          </a:xfrm>
        </p:spPr>
        <p:txBody>
          <a:bodyPr/>
          <a:lstStyle/>
          <a:p>
            <a:r>
              <a:rPr lang="en-GB" dirty="0" smtClean="0"/>
              <a:t>Key points</a:t>
            </a:r>
            <a:endParaRPr lang="en-GB" dirty="0"/>
          </a:p>
        </p:txBody>
      </p:sp>
      <p:sp>
        <p:nvSpPr>
          <p:cNvPr id="3" name="Content Placeholder 2"/>
          <p:cNvSpPr>
            <a:spLocks noGrp="1"/>
          </p:cNvSpPr>
          <p:nvPr>
            <p:ph idx="1"/>
          </p:nvPr>
        </p:nvSpPr>
        <p:spPr>
          <a:xfrm>
            <a:off x="251520" y="1268760"/>
            <a:ext cx="8640960" cy="4857403"/>
          </a:xfrm>
        </p:spPr>
        <p:txBody>
          <a:bodyPr>
            <a:normAutofit fontScale="77500" lnSpcReduction="20000"/>
          </a:bodyPr>
          <a:lstStyle/>
          <a:p>
            <a:r>
              <a:rPr lang="en-ZA" dirty="0" smtClean="0"/>
              <a:t>Gender, livelihood are intertwined; mobility is the means to make livelihood,</a:t>
            </a:r>
          </a:p>
          <a:p>
            <a:pPr marL="0" indent="0">
              <a:buNone/>
            </a:pPr>
            <a:endParaRPr lang="en-ZA" dirty="0" smtClean="0"/>
          </a:p>
          <a:p>
            <a:r>
              <a:rPr lang="en-ZA" dirty="0" smtClean="0"/>
              <a:t> People travel close and far primarily </a:t>
            </a:r>
            <a:r>
              <a:rPr lang="en-ZA" dirty="0"/>
              <a:t>to raise money </a:t>
            </a:r>
            <a:r>
              <a:rPr lang="en-ZA" dirty="0" smtClean="0"/>
              <a:t>to meet </a:t>
            </a:r>
            <a:r>
              <a:rPr lang="en-ZA" dirty="0"/>
              <a:t>household </a:t>
            </a:r>
            <a:r>
              <a:rPr lang="en-GB" dirty="0"/>
              <a:t>basic </a:t>
            </a:r>
            <a:r>
              <a:rPr lang="en-GB" dirty="0" smtClean="0"/>
              <a:t>needs, and prioritised livelihoods over their own health.</a:t>
            </a:r>
          </a:p>
          <a:p>
            <a:pPr marL="0" indent="0">
              <a:buNone/>
            </a:pPr>
            <a:endParaRPr lang="en-GB" dirty="0" smtClean="0"/>
          </a:p>
          <a:p>
            <a:r>
              <a:rPr lang="en-GB" dirty="0" smtClean="0"/>
              <a:t>Gap in current approaches to delivery of health services: access is only possible at certain geographic areas and certain times, thus affecting sustained engagement  by and with clients</a:t>
            </a:r>
          </a:p>
          <a:p>
            <a:pPr marL="0" indent="0">
              <a:buNone/>
            </a:pPr>
            <a:endParaRPr lang="en-GB" dirty="0" smtClean="0"/>
          </a:p>
          <a:p>
            <a:r>
              <a:rPr lang="en-ZA" dirty="0"/>
              <a:t>Choiceless choice: delayed, intermittent engagement for some and  disengagement for others.</a:t>
            </a:r>
          </a:p>
          <a:p>
            <a:endParaRPr lang="en-GB" dirty="0" smtClean="0"/>
          </a:p>
          <a:p>
            <a:pPr marL="0" indent="0">
              <a:buNone/>
            </a:pPr>
            <a:endParaRPr lang="en-GB" dirty="0" smtClean="0"/>
          </a:p>
        </p:txBody>
      </p:sp>
    </p:spTree>
    <p:extLst>
      <p:ext uri="{BB962C8B-B14F-4D97-AF65-F5344CB8AC3E}">
        <p14:creationId xmlns:p14="http://schemas.microsoft.com/office/powerpoint/2010/main" val="3928796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 </a:t>
            </a:r>
            <a:endParaRPr lang="en-GB" dirty="0"/>
          </a:p>
        </p:txBody>
      </p:sp>
      <p:sp>
        <p:nvSpPr>
          <p:cNvPr id="3" name="Content Placeholder 2"/>
          <p:cNvSpPr>
            <a:spLocks noGrp="1"/>
          </p:cNvSpPr>
          <p:nvPr>
            <p:ph idx="1"/>
          </p:nvPr>
        </p:nvSpPr>
        <p:spPr>
          <a:xfrm>
            <a:off x="251520" y="1268760"/>
            <a:ext cx="8640960" cy="4857403"/>
          </a:xfrm>
        </p:spPr>
        <p:txBody>
          <a:bodyPr>
            <a:normAutofit fontScale="85000" lnSpcReduction="20000"/>
          </a:bodyPr>
          <a:lstStyle/>
          <a:p>
            <a:r>
              <a:rPr lang="en-ZA" dirty="0"/>
              <a:t>The articles demonstrate that participants’ reason for mobility was primarily to raise money for household </a:t>
            </a:r>
            <a:r>
              <a:rPr lang="en-GB" dirty="0"/>
              <a:t>basic needs such as food, children’s schooling, shelter and other social obligations. </a:t>
            </a:r>
            <a:r>
              <a:rPr lang="en-GB" dirty="0" smtClean="0"/>
              <a:t>This need was prioritised over their own health.</a:t>
            </a:r>
          </a:p>
          <a:p>
            <a:pPr marL="0" indent="0">
              <a:buNone/>
            </a:pPr>
            <a:endParaRPr lang="en-GB" dirty="0" smtClean="0"/>
          </a:p>
          <a:p>
            <a:r>
              <a:rPr lang="en-GB" dirty="0" smtClean="0"/>
              <a:t>The articles also shows a gap in the organisation and/or delivery of health services: access is only possible at certain geographic areas and certain times, thus affecting sustained engagement  by and with clients</a:t>
            </a:r>
          </a:p>
          <a:p>
            <a:pPr marL="0" indent="0">
              <a:buNone/>
            </a:pPr>
            <a:endParaRPr lang="en-GB" dirty="0" smtClean="0"/>
          </a:p>
          <a:p>
            <a:r>
              <a:rPr lang="en-GB" dirty="0" smtClean="0"/>
              <a:t>Re-orientation and reprogramming is needed to ensure retention and optimal adherence</a:t>
            </a:r>
            <a:endParaRPr lang="en-GB" dirty="0"/>
          </a:p>
        </p:txBody>
      </p:sp>
    </p:spTree>
    <p:extLst>
      <p:ext uri="{BB962C8B-B14F-4D97-AF65-F5344CB8AC3E}">
        <p14:creationId xmlns:p14="http://schemas.microsoft.com/office/powerpoint/2010/main" val="2672548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a:xfrm>
            <a:off x="107504" y="1268760"/>
            <a:ext cx="8784976" cy="5256584"/>
          </a:xfrm>
        </p:spPr>
        <p:txBody>
          <a:bodyPr>
            <a:normAutofit fontScale="47500" lnSpcReduction="20000"/>
          </a:bodyPr>
          <a:lstStyle/>
          <a:p>
            <a:r>
              <a:rPr lang="en-GB" sz="3800" dirty="0" smtClean="0"/>
              <a:t>Bond et al (2018). Spinning the plates: Livelihood mobility, household responsibility and antiretroviral treatment in an urban Zambian community during the HPTN 071 (</a:t>
            </a:r>
            <a:r>
              <a:rPr lang="en-GB" sz="3800" dirty="0" err="1" smtClean="0"/>
              <a:t>PopART</a:t>
            </a:r>
            <a:r>
              <a:rPr lang="en-GB" sz="3800" dirty="0" smtClean="0"/>
              <a:t>) Study.</a:t>
            </a:r>
            <a:r>
              <a:rPr lang="en-ZA" sz="3800" dirty="0"/>
              <a:t> Journal of the International AIDS Society 2018, 21(S4):</a:t>
            </a:r>
            <a:r>
              <a:rPr lang="en-ZA" sz="3800" dirty="0" smtClean="0"/>
              <a:t>e25117</a:t>
            </a:r>
          </a:p>
          <a:p>
            <a:endParaRPr lang="en-GB" sz="3800" dirty="0" smtClean="0"/>
          </a:p>
          <a:p>
            <a:r>
              <a:rPr lang="en-ZA" sz="3800" dirty="0" smtClean="0"/>
              <a:t>Camlin et al (2018). Bringing population mobility into focus to achieve HIV prevention goals. </a:t>
            </a:r>
            <a:r>
              <a:rPr lang="en-ZA" sz="3800" dirty="0"/>
              <a:t>Journal of the International AIDS Society 2018, 21(S4):</a:t>
            </a:r>
            <a:r>
              <a:rPr lang="en-ZA" sz="3800" dirty="0" smtClean="0"/>
              <a:t>e25136</a:t>
            </a:r>
          </a:p>
          <a:p>
            <a:endParaRPr lang="en-ZA" sz="3800" dirty="0" smtClean="0"/>
          </a:p>
          <a:p>
            <a:r>
              <a:rPr lang="en-ZA" sz="3800" dirty="0" smtClean="0"/>
              <a:t>Camlin et al (2018). Population mobility associated with higher risk sexual behaviour in eastern African communities participating in testing and treatment trial. </a:t>
            </a:r>
            <a:r>
              <a:rPr lang="en-ZA" sz="3800" dirty="0"/>
              <a:t>Journal of the International AIDS Society 2018, 21(S4):</a:t>
            </a:r>
            <a:r>
              <a:rPr lang="en-ZA" sz="3800" dirty="0" smtClean="0"/>
              <a:t>e25115</a:t>
            </a:r>
          </a:p>
          <a:p>
            <a:endParaRPr lang="en-ZA" sz="3800" dirty="0" smtClean="0"/>
          </a:p>
          <a:p>
            <a:r>
              <a:rPr lang="en-GB" sz="3800" dirty="0"/>
              <a:t>Clouse et al (2018). I will leave the baby with my mother: long distance travel and follow up care among HIV positive pregnant and postpartum women in South African. </a:t>
            </a:r>
            <a:r>
              <a:rPr lang="en-ZA" sz="3800" dirty="0"/>
              <a:t>Journal of the International AIDS Society 2018, 21(S4):</a:t>
            </a:r>
            <a:r>
              <a:rPr lang="en-ZA" sz="3800" dirty="0" smtClean="0"/>
              <a:t>e25121</a:t>
            </a:r>
          </a:p>
          <a:p>
            <a:endParaRPr lang="en-ZA" sz="3800" dirty="0"/>
          </a:p>
          <a:p>
            <a:r>
              <a:rPr lang="en-GB" sz="3800" dirty="0" smtClean="0"/>
              <a:t>Shabalala et al (2018). Understanding the reasons to discontinuing antiretroviral therapy among  clients enrolled in test and treat: a qualitative study in  Swaziland. </a:t>
            </a:r>
            <a:r>
              <a:rPr lang="en-ZA" sz="3800" dirty="0"/>
              <a:t>Journal of the International AIDS Society 2018, 21(S4</a:t>
            </a:r>
            <a:r>
              <a:rPr lang="en-ZA" dirty="0"/>
              <a:t>):e25120</a:t>
            </a:r>
            <a:endParaRPr lang="en-GB" dirty="0"/>
          </a:p>
        </p:txBody>
      </p:sp>
    </p:spTree>
    <p:extLst>
      <p:ext uri="{BB962C8B-B14F-4D97-AF65-F5344CB8AC3E}">
        <p14:creationId xmlns:p14="http://schemas.microsoft.com/office/powerpoint/2010/main" val="2002959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Setting the context</a:t>
            </a:r>
            <a:endParaRPr lang="en-GB" dirty="0"/>
          </a:p>
        </p:txBody>
      </p:sp>
      <p:sp>
        <p:nvSpPr>
          <p:cNvPr id="3" name="Content Placeholder 2"/>
          <p:cNvSpPr>
            <a:spLocks noGrp="1"/>
          </p:cNvSpPr>
          <p:nvPr>
            <p:ph idx="1"/>
          </p:nvPr>
        </p:nvSpPr>
        <p:spPr>
          <a:xfrm>
            <a:off x="457200" y="1412776"/>
            <a:ext cx="8229600" cy="4713387"/>
          </a:xfrm>
        </p:spPr>
        <p:txBody>
          <a:bodyPr>
            <a:normAutofit fontScale="92500" lnSpcReduction="10000"/>
          </a:bodyPr>
          <a:lstStyle/>
          <a:p>
            <a:r>
              <a:rPr lang="en-GB" sz="2600" dirty="0" smtClean="0"/>
              <a:t>Gender has long been recognised as a KEY factor influencing  how we live, engage with and relate to each other and our environment</a:t>
            </a:r>
          </a:p>
          <a:p>
            <a:pPr marL="0" indent="0">
              <a:buNone/>
            </a:pPr>
            <a:endParaRPr lang="en-GB" sz="2600" dirty="0" smtClean="0"/>
          </a:p>
          <a:p>
            <a:r>
              <a:rPr lang="en-GB" sz="2600" dirty="0" smtClean="0"/>
              <a:t>Gender influences our everyday decisions and practices we carry out to meet that which is expected of us as males and females, including mobility, livelihoods and engagement with health services such as those relating to HIV.</a:t>
            </a:r>
          </a:p>
          <a:p>
            <a:pPr marL="0" indent="0">
              <a:buNone/>
            </a:pPr>
            <a:endParaRPr lang="en-GB" sz="2600" dirty="0" smtClean="0"/>
          </a:p>
          <a:p>
            <a:r>
              <a:rPr lang="en-ZA" sz="2600" dirty="0"/>
              <a:t>Our livelihoods, or how we make a living, are central to who we are, where we fit into our society and into </a:t>
            </a:r>
            <a:r>
              <a:rPr lang="en-ZA" sz="2600" dirty="0" smtClean="0"/>
              <a:t>global systems</a:t>
            </a:r>
            <a:r>
              <a:rPr lang="en-ZA" sz="2600" dirty="0"/>
              <a:t>, and our material wellbeing. </a:t>
            </a:r>
            <a:endParaRPr lang="en-ZA" sz="2600" dirty="0" smtClean="0"/>
          </a:p>
          <a:p>
            <a:pPr marL="0" indent="0">
              <a:buNone/>
            </a:pPr>
            <a:endParaRPr lang="en-ZA" sz="2600" dirty="0" smtClean="0"/>
          </a:p>
          <a:p>
            <a:pPr marL="0" indent="0">
              <a:buNone/>
            </a:pPr>
            <a:endParaRPr lang="en-GB" dirty="0" smtClean="0"/>
          </a:p>
        </p:txBody>
      </p:sp>
    </p:spTree>
    <p:extLst>
      <p:ext uri="{BB962C8B-B14F-4D97-AF65-F5344CB8AC3E}">
        <p14:creationId xmlns:p14="http://schemas.microsoft.com/office/powerpoint/2010/main" val="3989598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GB" dirty="0" smtClean="0"/>
              <a:t>Setting the context</a:t>
            </a:r>
            <a:endParaRPr lang="en-GB" dirty="0"/>
          </a:p>
        </p:txBody>
      </p:sp>
      <p:sp>
        <p:nvSpPr>
          <p:cNvPr id="3" name="Content Placeholder 2"/>
          <p:cNvSpPr>
            <a:spLocks noGrp="1"/>
          </p:cNvSpPr>
          <p:nvPr>
            <p:ph idx="1"/>
          </p:nvPr>
        </p:nvSpPr>
        <p:spPr>
          <a:xfrm>
            <a:off x="179512" y="1268760"/>
            <a:ext cx="8507288" cy="5256584"/>
          </a:xfrm>
        </p:spPr>
        <p:txBody>
          <a:bodyPr>
            <a:noAutofit/>
          </a:bodyPr>
          <a:lstStyle/>
          <a:p>
            <a:r>
              <a:rPr lang="en-US" sz="2800" dirty="0" smtClean="0"/>
              <a:t>A livelihood comprises </a:t>
            </a:r>
            <a:r>
              <a:rPr lang="en-US" sz="2800" dirty="0"/>
              <a:t>the capabilities, assets (including both material and social resources) and activities required for a means of </a:t>
            </a:r>
            <a:r>
              <a:rPr lang="en-US" sz="2800" dirty="0" smtClean="0"/>
              <a:t>living</a:t>
            </a:r>
          </a:p>
          <a:p>
            <a:endParaRPr lang="en-US" sz="2800" dirty="0">
              <a:solidFill>
                <a:srgbClr val="32733C"/>
              </a:solidFill>
            </a:endParaRPr>
          </a:p>
          <a:p>
            <a:r>
              <a:rPr lang="en-US" sz="2800" dirty="0" smtClean="0"/>
              <a:t>The</a:t>
            </a:r>
            <a:r>
              <a:rPr lang="en-US" sz="2800" dirty="0" smtClean="0">
                <a:solidFill>
                  <a:srgbClr val="32733C"/>
                </a:solidFill>
              </a:rPr>
              <a:t> </a:t>
            </a:r>
            <a:r>
              <a:rPr lang="en-ZA" sz="2800" dirty="0" smtClean="0"/>
              <a:t>activities </a:t>
            </a:r>
            <a:r>
              <a:rPr lang="en-ZA" sz="2800" dirty="0"/>
              <a:t>and tasks </a:t>
            </a:r>
            <a:r>
              <a:rPr lang="en-ZA" sz="2800" dirty="0" smtClean="0"/>
              <a:t>differ </a:t>
            </a:r>
            <a:r>
              <a:rPr lang="en-ZA" sz="2800" dirty="0"/>
              <a:t>according to gender roles, </a:t>
            </a:r>
            <a:r>
              <a:rPr lang="en-ZA" sz="2800" dirty="0" smtClean="0"/>
              <a:t>which themselves are shaped by social, economic </a:t>
            </a:r>
            <a:r>
              <a:rPr lang="en-ZA" sz="2800" dirty="0"/>
              <a:t>and political </a:t>
            </a:r>
            <a:r>
              <a:rPr lang="en-ZA" sz="2800" dirty="0" smtClean="0"/>
              <a:t>context</a:t>
            </a:r>
          </a:p>
          <a:p>
            <a:endParaRPr lang="en-ZA" sz="2800" dirty="0"/>
          </a:p>
          <a:p>
            <a:r>
              <a:rPr lang="en-ZA" sz="2800" dirty="0"/>
              <a:t>Through our livelihoods we engage and interact both with other people and with our environments</a:t>
            </a:r>
            <a:endParaRPr lang="en-GB" sz="2800" dirty="0"/>
          </a:p>
          <a:p>
            <a:pPr marL="0" indent="0">
              <a:buNone/>
            </a:pPr>
            <a:endParaRPr lang="en-ZA" sz="2000" dirty="0" smtClean="0"/>
          </a:p>
          <a:p>
            <a:pPr marL="0" indent="0">
              <a:buNone/>
            </a:pPr>
            <a:endParaRPr lang="en-ZA" sz="2400" dirty="0" smtClean="0"/>
          </a:p>
          <a:p>
            <a:pPr marL="0" indent="0">
              <a:buNone/>
            </a:pPr>
            <a:endParaRPr lang="en-ZA" sz="2400" dirty="0" smtClean="0"/>
          </a:p>
        </p:txBody>
      </p:sp>
    </p:spTree>
    <p:extLst>
      <p:ext uri="{BB962C8B-B14F-4D97-AF65-F5344CB8AC3E}">
        <p14:creationId xmlns:p14="http://schemas.microsoft.com/office/powerpoint/2010/main" val="3327627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en-GB" dirty="0"/>
              <a:t>Reasons for mobility</a:t>
            </a:r>
          </a:p>
        </p:txBody>
      </p:sp>
      <p:sp>
        <p:nvSpPr>
          <p:cNvPr id="3" name="Content Placeholder 2"/>
          <p:cNvSpPr>
            <a:spLocks noGrp="1"/>
          </p:cNvSpPr>
          <p:nvPr>
            <p:ph idx="1"/>
          </p:nvPr>
        </p:nvSpPr>
        <p:spPr>
          <a:xfrm>
            <a:off x="251520" y="1196752"/>
            <a:ext cx="8435280" cy="4929411"/>
          </a:xfrm>
        </p:spPr>
        <p:txBody>
          <a:bodyPr>
            <a:normAutofit fontScale="77500" lnSpcReduction="20000"/>
          </a:bodyPr>
          <a:lstStyle/>
          <a:p>
            <a:r>
              <a:rPr lang="en-GB" dirty="0"/>
              <a:t>The articles in the special issue suggest that </a:t>
            </a:r>
            <a:r>
              <a:rPr lang="en-US" dirty="0"/>
              <a:t>men’s and women’s reasons for mobility differ, and have to do with the different livelihoods, choices and resources available to them; </a:t>
            </a:r>
            <a:endParaRPr lang="en-US" dirty="0" smtClean="0"/>
          </a:p>
          <a:p>
            <a:pPr marL="0" indent="0">
              <a:buNone/>
            </a:pPr>
            <a:endParaRPr lang="en-US" dirty="0" smtClean="0"/>
          </a:p>
          <a:p>
            <a:r>
              <a:rPr lang="en-US" dirty="0" smtClean="0"/>
              <a:t>This </a:t>
            </a:r>
            <a:r>
              <a:rPr lang="en-US" dirty="0"/>
              <a:t>affects their forms of </a:t>
            </a:r>
            <a:r>
              <a:rPr lang="en-US" dirty="0" smtClean="0"/>
              <a:t>mobility, </a:t>
            </a:r>
            <a:r>
              <a:rPr lang="en-US" dirty="0"/>
              <a:t>with men migrating and travelling over longer distances and time periods while women </a:t>
            </a:r>
            <a:r>
              <a:rPr lang="en-US" dirty="0" smtClean="0"/>
              <a:t>migrate </a:t>
            </a:r>
            <a:r>
              <a:rPr lang="en-US" dirty="0"/>
              <a:t>more locally </a:t>
            </a:r>
            <a:r>
              <a:rPr lang="en-US" dirty="0" smtClean="0"/>
              <a:t> and return </a:t>
            </a:r>
            <a:r>
              <a:rPr lang="en-US" dirty="0"/>
              <a:t>more </a:t>
            </a:r>
            <a:r>
              <a:rPr lang="en-US" dirty="0" smtClean="0"/>
              <a:t>frequently</a:t>
            </a:r>
          </a:p>
          <a:p>
            <a:pPr marL="0" indent="0">
              <a:buNone/>
            </a:pPr>
            <a:endParaRPr lang="en-US" dirty="0" smtClean="0"/>
          </a:p>
          <a:p>
            <a:r>
              <a:rPr lang="en-US" dirty="0" smtClean="0"/>
              <a:t>Amongst other things, the mobility patterns of men and women affects the behaviours </a:t>
            </a:r>
            <a:r>
              <a:rPr lang="en-US" dirty="0"/>
              <a:t>they engage in </a:t>
            </a:r>
            <a:r>
              <a:rPr lang="en-US" dirty="0" smtClean="0"/>
              <a:t>during the periods of absence. In </a:t>
            </a:r>
            <a:r>
              <a:rPr lang="en-US" dirty="0"/>
              <a:t>their study, Camlin et al reports a high sexual concurrency in men than women, </a:t>
            </a:r>
            <a:r>
              <a:rPr lang="en-US" dirty="0" smtClean="0"/>
              <a:t>putting themselves and their partners at risk </a:t>
            </a:r>
            <a:r>
              <a:rPr lang="en-US" dirty="0"/>
              <a:t>for </a:t>
            </a:r>
            <a:r>
              <a:rPr lang="en-US" dirty="0" smtClean="0"/>
              <a:t>STIs and HIV</a:t>
            </a:r>
            <a:endParaRPr lang="en-GB" dirty="0"/>
          </a:p>
          <a:p>
            <a:endParaRPr lang="en-US" dirty="0"/>
          </a:p>
          <a:p>
            <a:endParaRPr lang="en-GB" dirty="0"/>
          </a:p>
        </p:txBody>
      </p:sp>
    </p:spTree>
    <p:extLst>
      <p:ext uri="{BB962C8B-B14F-4D97-AF65-F5344CB8AC3E}">
        <p14:creationId xmlns:p14="http://schemas.microsoft.com/office/powerpoint/2010/main" val="449420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Gendered livelihood, mobility and engagement with health care services</a:t>
            </a:r>
            <a:endParaRPr lang="en-GB" dirty="0"/>
          </a:p>
        </p:txBody>
      </p:sp>
      <p:sp>
        <p:nvSpPr>
          <p:cNvPr id="3" name="Content Placeholder 2"/>
          <p:cNvSpPr>
            <a:spLocks noGrp="1"/>
          </p:cNvSpPr>
          <p:nvPr>
            <p:ph idx="1"/>
          </p:nvPr>
        </p:nvSpPr>
        <p:spPr/>
        <p:txBody>
          <a:bodyPr>
            <a:normAutofit/>
          </a:bodyPr>
          <a:lstStyle/>
          <a:p>
            <a:r>
              <a:rPr lang="en-GB" dirty="0" smtClean="0"/>
              <a:t>Health </a:t>
            </a:r>
            <a:r>
              <a:rPr lang="en-GB" dirty="0"/>
              <a:t>is a resource required to carry out activities of daily living, however it also requires access to such resources as finance, time, decision-making power</a:t>
            </a:r>
          </a:p>
          <a:p>
            <a:r>
              <a:rPr lang="en-ZA" dirty="0"/>
              <a:t>The decision to (dis) engage with health services, for instance, is much an outcome of social context as it is </a:t>
            </a:r>
            <a:r>
              <a:rPr lang="en-ZA" dirty="0" smtClean="0"/>
              <a:t>of </a:t>
            </a:r>
            <a:r>
              <a:rPr lang="en-ZA" dirty="0"/>
              <a:t>capabilities and resources </a:t>
            </a:r>
            <a:r>
              <a:rPr lang="en-ZA" dirty="0" smtClean="0"/>
              <a:t>at </a:t>
            </a:r>
            <a:r>
              <a:rPr lang="en-ZA" dirty="0"/>
              <a:t>person has at his/her disposal</a:t>
            </a:r>
          </a:p>
          <a:p>
            <a:endParaRPr lang="en-GB" dirty="0"/>
          </a:p>
        </p:txBody>
      </p:sp>
    </p:spTree>
    <p:extLst>
      <p:ext uri="{BB962C8B-B14F-4D97-AF65-F5344CB8AC3E}">
        <p14:creationId xmlns:p14="http://schemas.microsoft.com/office/powerpoint/2010/main" val="932630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Livelihoods, </a:t>
            </a:r>
            <a:r>
              <a:rPr lang="en-GB" dirty="0"/>
              <a:t>mobility and engagement with health care services</a:t>
            </a:r>
          </a:p>
        </p:txBody>
      </p:sp>
      <p:sp>
        <p:nvSpPr>
          <p:cNvPr id="3" name="Content Placeholder 2"/>
          <p:cNvSpPr>
            <a:spLocks noGrp="1"/>
          </p:cNvSpPr>
          <p:nvPr>
            <p:ph idx="1"/>
          </p:nvPr>
        </p:nvSpPr>
        <p:spPr/>
        <p:txBody>
          <a:bodyPr>
            <a:normAutofit fontScale="77500" lnSpcReduction="20000"/>
          </a:bodyPr>
          <a:lstStyle/>
          <a:p>
            <a:r>
              <a:rPr lang="en-GB" dirty="0" smtClean="0"/>
              <a:t>Seeking and staying in HIV care is a tough </a:t>
            </a:r>
            <a:r>
              <a:rPr lang="en-GB" dirty="0"/>
              <a:t>decision that people have to balance with competing priorities of earning a means of </a:t>
            </a:r>
            <a:r>
              <a:rPr lang="en-GB" dirty="0" smtClean="0"/>
              <a:t>living. </a:t>
            </a:r>
          </a:p>
          <a:p>
            <a:pPr marL="0" indent="0">
              <a:buNone/>
            </a:pPr>
            <a:endParaRPr lang="en-GB" dirty="0" smtClean="0"/>
          </a:p>
          <a:p>
            <a:r>
              <a:rPr lang="en-GB" dirty="0" smtClean="0"/>
              <a:t>This is particularly true in resource limited settings where </a:t>
            </a:r>
            <a:r>
              <a:rPr lang="en-GB" dirty="0"/>
              <a:t>livelihood mobility, </a:t>
            </a:r>
            <a:r>
              <a:rPr lang="en-GB" dirty="0" smtClean="0"/>
              <a:t>either </a:t>
            </a:r>
            <a:r>
              <a:rPr lang="en-ZA" dirty="0" smtClean="0"/>
              <a:t>within or outside the </a:t>
            </a:r>
            <a:r>
              <a:rPr lang="en-ZA" dirty="0"/>
              <a:t>community </a:t>
            </a:r>
            <a:r>
              <a:rPr lang="en-ZA" dirty="0" smtClean="0"/>
              <a:t>for shorter periods, or </a:t>
            </a:r>
            <a:r>
              <a:rPr lang="en-ZA" dirty="0"/>
              <a:t>further afield for longer periods of time, </a:t>
            </a:r>
            <a:r>
              <a:rPr lang="en-ZA" dirty="0" smtClean="0"/>
              <a:t>is </a:t>
            </a:r>
            <a:r>
              <a:rPr lang="en-ZA" dirty="0"/>
              <a:t>essential to get </a:t>
            </a:r>
            <a:r>
              <a:rPr lang="en-ZA" dirty="0" smtClean="0"/>
              <a:t>by</a:t>
            </a:r>
          </a:p>
          <a:p>
            <a:pPr marL="0" indent="0">
              <a:buNone/>
            </a:pPr>
            <a:r>
              <a:rPr lang="en-GB" dirty="0" smtClean="0"/>
              <a:t> </a:t>
            </a:r>
            <a:endParaRPr lang="en-GB" dirty="0"/>
          </a:p>
          <a:p>
            <a:r>
              <a:rPr lang="en-GB" dirty="0" smtClean="0"/>
              <a:t>In the articles by Shabalala et al, Bond et al and Camlin et al, we </a:t>
            </a:r>
            <a:r>
              <a:rPr lang="en-GB" dirty="0"/>
              <a:t>see how women </a:t>
            </a:r>
            <a:r>
              <a:rPr lang="en-GB" dirty="0" smtClean="0"/>
              <a:t>and men would </a:t>
            </a:r>
            <a:r>
              <a:rPr lang="en-GB" dirty="0"/>
              <a:t>forgo their own health </a:t>
            </a:r>
            <a:r>
              <a:rPr lang="en-GB" dirty="0" smtClean="0"/>
              <a:t>needs </a:t>
            </a:r>
            <a:r>
              <a:rPr lang="en-GB" dirty="0"/>
              <a:t>to engage in </a:t>
            </a:r>
            <a:r>
              <a:rPr lang="en-GB" dirty="0" smtClean="0"/>
              <a:t>livelihood activities </a:t>
            </a:r>
            <a:r>
              <a:rPr lang="en-GB" dirty="0"/>
              <a:t>that will reap the ‘good life” for their families</a:t>
            </a:r>
          </a:p>
        </p:txBody>
      </p:sp>
    </p:spTree>
    <p:extLst>
      <p:ext uri="{BB962C8B-B14F-4D97-AF65-F5344CB8AC3E}">
        <p14:creationId xmlns:p14="http://schemas.microsoft.com/office/powerpoint/2010/main" val="1079264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Livelihoods , mobility </a:t>
            </a:r>
            <a:r>
              <a:rPr lang="en-GB" dirty="0"/>
              <a:t>and engagement with health care services</a:t>
            </a:r>
          </a:p>
        </p:txBody>
      </p:sp>
      <p:sp>
        <p:nvSpPr>
          <p:cNvPr id="3" name="Content Placeholder 2"/>
          <p:cNvSpPr>
            <a:spLocks noGrp="1"/>
          </p:cNvSpPr>
          <p:nvPr>
            <p:ph idx="1"/>
          </p:nvPr>
        </p:nvSpPr>
        <p:spPr/>
        <p:txBody>
          <a:bodyPr>
            <a:normAutofit/>
          </a:bodyPr>
          <a:lstStyle/>
          <a:p>
            <a:r>
              <a:rPr lang="en-ZA" dirty="0" smtClean="0"/>
              <a:t>Shabalala et al reports how being the sole provider influence a mother’s  decision to forgo ART and prioritize children’s needs</a:t>
            </a:r>
            <a:r>
              <a:rPr lang="en-ZA" sz="2400" dirty="0" smtClean="0"/>
              <a:t>:</a:t>
            </a:r>
          </a:p>
          <a:p>
            <a:pPr marL="0" indent="0">
              <a:buNone/>
            </a:pPr>
            <a:endParaRPr lang="en-ZA" sz="2400" dirty="0" smtClean="0"/>
          </a:p>
          <a:p>
            <a:pPr marL="0" indent="0">
              <a:buNone/>
            </a:pPr>
            <a:r>
              <a:rPr lang="en-ZA" sz="2400" dirty="0" smtClean="0"/>
              <a:t>“I </a:t>
            </a:r>
            <a:r>
              <a:rPr lang="en-ZA" sz="2400" dirty="0"/>
              <a:t>had just started working after a long time without a </a:t>
            </a:r>
            <a:r>
              <a:rPr lang="en-ZA" sz="2400" dirty="0" smtClean="0"/>
              <a:t>job. Continuing </a:t>
            </a:r>
            <a:r>
              <a:rPr lang="en-ZA" sz="2400" dirty="0"/>
              <a:t>with the pills would have meant I had to ask </a:t>
            </a:r>
            <a:r>
              <a:rPr lang="en-ZA" sz="2400" dirty="0" smtClean="0"/>
              <a:t>for a </a:t>
            </a:r>
            <a:r>
              <a:rPr lang="en-ZA" sz="2400" dirty="0"/>
              <a:t>day off every month to go to the </a:t>
            </a:r>
            <a:r>
              <a:rPr lang="en-ZA" sz="2400" dirty="0" smtClean="0"/>
              <a:t>clinic…I </a:t>
            </a:r>
            <a:r>
              <a:rPr lang="en-ZA" sz="2400" dirty="0"/>
              <a:t>feared that if I </a:t>
            </a:r>
            <a:r>
              <a:rPr lang="en-ZA" sz="2400" dirty="0" smtClean="0"/>
              <a:t>continued with </a:t>
            </a:r>
            <a:r>
              <a:rPr lang="en-ZA" sz="2400" dirty="0"/>
              <a:t>the pills my employer would fire me. </a:t>
            </a:r>
            <a:r>
              <a:rPr lang="en-ZA" sz="2400" dirty="0" smtClean="0"/>
              <a:t>I </a:t>
            </a:r>
            <a:r>
              <a:rPr lang="en-ZA" sz="2400" dirty="0"/>
              <a:t>couldn’t </a:t>
            </a:r>
            <a:r>
              <a:rPr lang="en-ZA" sz="2400" dirty="0" smtClean="0"/>
              <a:t>risk that…I </a:t>
            </a:r>
            <a:r>
              <a:rPr lang="en-ZA" sz="2400" dirty="0"/>
              <a:t>have children to take care of. . . My husband died four years ago so I am their [children] only </a:t>
            </a:r>
            <a:r>
              <a:rPr lang="en-ZA" sz="2400" dirty="0" smtClean="0"/>
              <a:t>provider”</a:t>
            </a:r>
          </a:p>
          <a:p>
            <a:pPr marL="0" indent="0">
              <a:buNone/>
            </a:pPr>
            <a:endParaRPr lang="en-ZA" sz="2400" dirty="0"/>
          </a:p>
          <a:p>
            <a:pPr marL="0" indent="0">
              <a:buNone/>
            </a:pPr>
            <a:endParaRPr lang="en-ZA" sz="2400" dirty="0"/>
          </a:p>
        </p:txBody>
      </p:sp>
    </p:spTree>
    <p:extLst>
      <p:ext uri="{BB962C8B-B14F-4D97-AF65-F5344CB8AC3E}">
        <p14:creationId xmlns:p14="http://schemas.microsoft.com/office/powerpoint/2010/main" val="359168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Livelihoods , mobility and engagement with health care services</a:t>
            </a:r>
          </a:p>
        </p:txBody>
      </p:sp>
      <p:sp>
        <p:nvSpPr>
          <p:cNvPr id="3" name="Content Placeholder 2"/>
          <p:cNvSpPr>
            <a:spLocks noGrp="1"/>
          </p:cNvSpPr>
          <p:nvPr>
            <p:ph idx="1"/>
          </p:nvPr>
        </p:nvSpPr>
        <p:spPr/>
        <p:txBody>
          <a:bodyPr>
            <a:normAutofit fontScale="92500" lnSpcReduction="10000"/>
          </a:bodyPr>
          <a:lstStyle/>
          <a:p>
            <a:r>
              <a:rPr lang="en-GB" dirty="0" smtClean="0"/>
              <a:t>Bond et al reports how </a:t>
            </a:r>
            <a:r>
              <a:rPr lang="en-ZA" dirty="0" smtClean="0"/>
              <a:t>five </a:t>
            </a:r>
            <a:r>
              <a:rPr lang="en-ZA" dirty="0"/>
              <a:t>of the six participants </a:t>
            </a:r>
            <a:r>
              <a:rPr lang="en-ZA" dirty="0" smtClean="0"/>
              <a:t>in their study had prioritized providing </a:t>
            </a:r>
            <a:r>
              <a:rPr lang="en-ZA" dirty="0"/>
              <a:t>for </a:t>
            </a:r>
            <a:r>
              <a:rPr lang="en-ZA" dirty="0" smtClean="0"/>
              <a:t>their households </a:t>
            </a:r>
            <a:r>
              <a:rPr lang="en-ZA" dirty="0"/>
              <a:t>and their dependents </a:t>
            </a:r>
            <a:r>
              <a:rPr lang="en-ZA" dirty="0" smtClean="0"/>
              <a:t>over </a:t>
            </a:r>
            <a:r>
              <a:rPr lang="en-ZA" dirty="0"/>
              <a:t>their </a:t>
            </a:r>
            <a:r>
              <a:rPr lang="en-ZA" dirty="0" smtClean="0"/>
              <a:t>own health by taking deciding to </a:t>
            </a:r>
            <a:r>
              <a:rPr lang="en-ZA" dirty="0"/>
              <a:t>delay, miss or stop taking </a:t>
            </a:r>
            <a:r>
              <a:rPr lang="en-ZA" dirty="0" smtClean="0"/>
              <a:t>treatment to </a:t>
            </a:r>
            <a:r>
              <a:rPr lang="en-ZA" dirty="0"/>
              <a:t>make ends meet for their </a:t>
            </a:r>
            <a:r>
              <a:rPr lang="en-ZA" dirty="0" smtClean="0"/>
              <a:t>households:</a:t>
            </a:r>
          </a:p>
          <a:p>
            <a:pPr marL="0" indent="0">
              <a:buNone/>
            </a:pPr>
            <a:r>
              <a:rPr lang="en-ZA" i="1" dirty="0"/>
              <a:t>If I start now, where I go it is far and there is no ART </a:t>
            </a:r>
            <a:r>
              <a:rPr lang="en-ZA" i="1" dirty="0" smtClean="0"/>
              <a:t>centre. What </a:t>
            </a:r>
            <a:r>
              <a:rPr lang="en-ZA" i="1" dirty="0"/>
              <a:t>happens when I run out of drugs? It is better </a:t>
            </a:r>
            <a:r>
              <a:rPr lang="en-ZA" i="1" dirty="0" smtClean="0"/>
              <a:t>I use </a:t>
            </a:r>
            <a:r>
              <a:rPr lang="en-ZA" i="1" dirty="0"/>
              <a:t>my body to feed my family when I am still </a:t>
            </a:r>
            <a:r>
              <a:rPr lang="en-ZA" i="1" dirty="0" smtClean="0"/>
              <a:t>feeling </a:t>
            </a:r>
            <a:r>
              <a:rPr lang="en-GB" i="1" dirty="0" smtClean="0"/>
              <a:t>strong</a:t>
            </a:r>
            <a:r>
              <a:rPr lang="en-GB" i="1" dirty="0"/>
              <a:t>.</a:t>
            </a:r>
            <a:endParaRPr lang="en-ZA" i="1" dirty="0" smtClean="0"/>
          </a:p>
        </p:txBody>
      </p:sp>
    </p:spTree>
    <p:extLst>
      <p:ext uri="{BB962C8B-B14F-4D97-AF65-F5344CB8AC3E}">
        <p14:creationId xmlns:p14="http://schemas.microsoft.com/office/powerpoint/2010/main" val="4050528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Livelihoods, mobility and engagement with health services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Clouse et </a:t>
            </a:r>
            <a:r>
              <a:rPr lang="en-GB" dirty="0" err="1" smtClean="0"/>
              <a:t>al’s</a:t>
            </a:r>
            <a:r>
              <a:rPr lang="en-GB" dirty="0" smtClean="0"/>
              <a:t> article shows how circumstances and maternal obligations “forced”  women to jungle between their urban work-life and need for motherly care during delivery. </a:t>
            </a:r>
          </a:p>
          <a:p>
            <a:r>
              <a:rPr lang="en-GB" dirty="0" smtClean="0"/>
              <a:t>They made decisions to travel to rural homes to seek care during delivery and of their babies post delivery. </a:t>
            </a:r>
          </a:p>
          <a:p>
            <a:r>
              <a:rPr lang="en-GB" dirty="0"/>
              <a:t>I</a:t>
            </a:r>
            <a:r>
              <a:rPr lang="en-GB" dirty="0" smtClean="0"/>
              <a:t>n some cases they chose to leave their infants with relatives (their own mothers or mothers-in-law) to return to work to earn a living for themselves and their babies</a:t>
            </a:r>
          </a:p>
          <a:p>
            <a:pPr marL="0" indent="0">
              <a:buNone/>
            </a:pPr>
            <a:r>
              <a:rPr lang="en-GB" i="1" dirty="0" smtClean="0"/>
              <a:t>There </a:t>
            </a:r>
            <a:r>
              <a:rPr lang="en-ZA" i="1" dirty="0" smtClean="0"/>
              <a:t>is </a:t>
            </a:r>
            <a:r>
              <a:rPr lang="en-ZA" i="1" dirty="0"/>
              <a:t>no one here who can help me with the baby, so I want </a:t>
            </a:r>
            <a:r>
              <a:rPr lang="en-ZA" i="1" dirty="0" smtClean="0"/>
              <a:t>to be </a:t>
            </a:r>
            <a:r>
              <a:rPr lang="en-ZA" i="1" dirty="0"/>
              <a:t>home with my </a:t>
            </a:r>
            <a:r>
              <a:rPr lang="en-ZA" i="1" dirty="0" smtClean="0"/>
              <a:t>mother (Clouse et al, 2018) </a:t>
            </a:r>
            <a:endParaRPr lang="en-GB" i="1" dirty="0"/>
          </a:p>
        </p:txBody>
      </p:sp>
    </p:spTree>
    <p:extLst>
      <p:ext uri="{BB962C8B-B14F-4D97-AF65-F5344CB8AC3E}">
        <p14:creationId xmlns:p14="http://schemas.microsoft.com/office/powerpoint/2010/main" val="1174975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TotalTime>
  <Words>1335</Words>
  <Application>Microsoft Office PowerPoint</Application>
  <PresentationFormat>On-screen Show (4:3)</PresentationFormat>
  <Paragraphs>81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Gendered livelihoods, mobility and health care engagement</vt:lpstr>
      <vt:lpstr>Setting the context</vt:lpstr>
      <vt:lpstr>Setting the context</vt:lpstr>
      <vt:lpstr>Reasons for mobility</vt:lpstr>
      <vt:lpstr>Gendered livelihood, mobility and engagement with health care services</vt:lpstr>
      <vt:lpstr>Livelihoods, mobility and engagement with health care services</vt:lpstr>
      <vt:lpstr>Livelihoods , mobility and engagement with health care services</vt:lpstr>
      <vt:lpstr>Livelihoods , mobility and engagement with health care services</vt:lpstr>
      <vt:lpstr>Livelihoods, mobility and engagement with health services</vt:lpstr>
      <vt:lpstr>Livelihoods , mobility and engagement with health care services</vt:lpstr>
      <vt:lpstr>Key points</vt:lpstr>
      <vt:lpstr>Key points</vt:lpstr>
      <vt:lpstr>Conclusion </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gendered livelihoods, mobility and health care engagement</dc:title>
  <dc:creator>Fortunate Shabalala</dc:creator>
  <cp:lastModifiedBy>Saal</cp:lastModifiedBy>
  <cp:revision>34</cp:revision>
  <dcterms:created xsi:type="dcterms:W3CDTF">2018-07-13T09:55:52Z</dcterms:created>
  <dcterms:modified xsi:type="dcterms:W3CDTF">2018-07-24T15:02:37Z</dcterms:modified>
</cp:coreProperties>
</file>